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85" r:id="rId3"/>
    <p:sldId id="286" r:id="rId4"/>
    <p:sldId id="287" r:id="rId5"/>
    <p:sldId id="288" r:id="rId6"/>
    <p:sldId id="289" r:id="rId7"/>
    <p:sldId id="290" r:id="rId8"/>
    <p:sldId id="291" r:id="rId9"/>
    <p:sldId id="292" r:id="rId10"/>
    <p:sldId id="293" r:id="rId11"/>
    <p:sldId id="294" r:id="rId12"/>
    <p:sldId id="295" r:id="rId13"/>
    <p:sldId id="296" r:id="rId14"/>
    <p:sldId id="297" r:id="rId15"/>
    <p:sldId id="298" r:id="rId16"/>
    <p:sldId id="299" r:id="rId17"/>
    <p:sldId id="300" r:id="rId18"/>
    <p:sldId id="301" r:id="rId19"/>
    <p:sldId id="302" r:id="rId20"/>
    <p:sldId id="303" r:id="rId21"/>
    <p:sldId id="304" r:id="rId22"/>
    <p:sldId id="305" r:id="rId23"/>
    <p:sldId id="306" r:id="rId24"/>
    <p:sldId id="307" r:id="rId25"/>
    <p:sldId id="308" r:id="rId26"/>
    <p:sldId id="309" r:id="rId27"/>
    <p:sldId id="310" r:id="rId28"/>
    <p:sldId id="311" r:id="rId29"/>
    <p:sldId id="312" r:id="rId30"/>
    <p:sldId id="329" r:id="rId31"/>
    <p:sldId id="313" r:id="rId32"/>
    <p:sldId id="314" r:id="rId33"/>
    <p:sldId id="315" r:id="rId34"/>
    <p:sldId id="316" r:id="rId35"/>
    <p:sldId id="328" r:id="rId36"/>
    <p:sldId id="317" r:id="rId37"/>
    <p:sldId id="318" r:id="rId38"/>
    <p:sldId id="319" r:id="rId39"/>
    <p:sldId id="320" r:id="rId40"/>
    <p:sldId id="321" r:id="rId41"/>
    <p:sldId id="322" r:id="rId42"/>
    <p:sldId id="323" r:id="rId43"/>
    <p:sldId id="324" r:id="rId44"/>
    <p:sldId id="325" r:id="rId45"/>
    <p:sldId id="326" r:id="rId46"/>
    <p:sldId id="327" r:id="rId47"/>
  </p:sldIdLst>
  <p:sldSz cx="20104100" cy="11309350"/>
  <p:notesSz cx="20104100" cy="113093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1FBBC7-20C8-4C73-8296-E8A56DC3AF06}" v="8" dt="2021-06-22T20:08:12.592"/>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48" d="100"/>
          <a:sy n="48" d="100"/>
        </p:scale>
        <p:origin x="144" y="3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esca Pietrobon" userId="2407be66-ff1c-4564-8ca1-e6a63d978b90" providerId="ADAL" clId="{241FBBC7-20C8-4C73-8296-E8A56DC3AF06}"/>
    <pc:docChg chg="custSel modSld">
      <pc:chgData name="Francesca Pietrobon" userId="2407be66-ff1c-4564-8ca1-e6a63d978b90" providerId="ADAL" clId="{241FBBC7-20C8-4C73-8296-E8A56DC3AF06}" dt="2021-06-22T20:13:44.142" v="32" actId="1076"/>
      <pc:docMkLst>
        <pc:docMk/>
      </pc:docMkLst>
      <pc:sldChg chg="modSp mod">
        <pc:chgData name="Francesca Pietrobon" userId="2407be66-ff1c-4564-8ca1-e6a63d978b90" providerId="ADAL" clId="{241FBBC7-20C8-4C73-8296-E8A56DC3AF06}" dt="2021-06-22T19:52:39.986" v="6" actId="114"/>
        <pc:sldMkLst>
          <pc:docMk/>
          <pc:sldMk cId="3028491924" sldId="317"/>
        </pc:sldMkLst>
        <pc:spChg chg="mod">
          <ac:chgData name="Francesca Pietrobon" userId="2407be66-ff1c-4564-8ca1-e6a63d978b90" providerId="ADAL" clId="{241FBBC7-20C8-4C73-8296-E8A56DC3AF06}" dt="2021-06-22T19:52:39.986" v="6" actId="114"/>
          <ac:spMkLst>
            <pc:docMk/>
            <pc:sldMk cId="3028491924" sldId="317"/>
            <ac:spMk id="3" creationId="{12581611-8601-40AC-B549-378F9DDD420B}"/>
          </ac:spMkLst>
        </pc:spChg>
      </pc:sldChg>
      <pc:sldChg chg="addSp delSp modSp mod">
        <pc:chgData name="Francesca Pietrobon" userId="2407be66-ff1c-4564-8ca1-e6a63d978b90" providerId="ADAL" clId="{241FBBC7-20C8-4C73-8296-E8A56DC3AF06}" dt="2021-06-22T20:13:44.142" v="32" actId="1076"/>
        <pc:sldMkLst>
          <pc:docMk/>
          <pc:sldMk cId="1497022021" sldId="318"/>
        </pc:sldMkLst>
        <pc:picChg chg="add mod">
          <ac:chgData name="Francesca Pietrobon" userId="2407be66-ff1c-4564-8ca1-e6a63d978b90" providerId="ADAL" clId="{241FBBC7-20C8-4C73-8296-E8A56DC3AF06}" dt="2021-06-22T20:09:16.669" v="30" actId="1076"/>
          <ac:picMkLst>
            <pc:docMk/>
            <pc:sldMk cId="1497022021" sldId="318"/>
            <ac:picMk id="4" creationId="{72A89AF6-3FDA-4F0E-9650-F18BAB48B9F5}"/>
          </ac:picMkLst>
        </pc:picChg>
        <pc:picChg chg="del">
          <ac:chgData name="Francesca Pietrobon" userId="2407be66-ff1c-4564-8ca1-e6a63d978b90" providerId="ADAL" clId="{241FBBC7-20C8-4C73-8296-E8A56DC3AF06}" dt="2021-06-22T20:07:53.282" v="23" actId="478"/>
          <ac:picMkLst>
            <pc:docMk/>
            <pc:sldMk cId="1497022021" sldId="318"/>
            <ac:picMk id="5" creationId="{B45FF52C-CFCD-416C-813A-200F142C9DCA}"/>
          </ac:picMkLst>
        </pc:picChg>
        <pc:picChg chg="del">
          <ac:chgData name="Francesca Pietrobon" userId="2407be66-ff1c-4564-8ca1-e6a63d978b90" providerId="ADAL" clId="{241FBBC7-20C8-4C73-8296-E8A56DC3AF06}" dt="2021-06-22T20:08:22.312" v="27" actId="478"/>
          <ac:picMkLst>
            <pc:docMk/>
            <pc:sldMk cId="1497022021" sldId="318"/>
            <ac:picMk id="7" creationId="{254FBD24-ED03-45FC-8398-ADC1E028A94A}"/>
          </ac:picMkLst>
        </pc:picChg>
        <pc:picChg chg="add mod">
          <ac:chgData name="Francesca Pietrobon" userId="2407be66-ff1c-4564-8ca1-e6a63d978b90" providerId="ADAL" clId="{241FBBC7-20C8-4C73-8296-E8A56DC3AF06}" dt="2021-06-22T20:13:44.142" v="32" actId="1076"/>
          <ac:picMkLst>
            <pc:docMk/>
            <pc:sldMk cId="1497022021" sldId="318"/>
            <ac:picMk id="9" creationId="{23327F9E-38BD-4CA5-B40A-FB19E5C2567C}"/>
          </ac:picMkLst>
        </pc:picChg>
      </pc:sldChg>
      <pc:sldChg chg="addSp delSp modSp mod">
        <pc:chgData name="Francesca Pietrobon" userId="2407be66-ff1c-4564-8ca1-e6a63d978b90" providerId="ADAL" clId="{241FBBC7-20C8-4C73-8296-E8A56DC3AF06}" dt="2021-06-22T20:13:27.388" v="31" actId="1076"/>
        <pc:sldMkLst>
          <pc:docMk/>
          <pc:sldMk cId="1296094960" sldId="319"/>
        </pc:sldMkLst>
        <pc:picChg chg="add mod">
          <ac:chgData name="Francesca Pietrobon" userId="2407be66-ff1c-4564-8ca1-e6a63d978b90" providerId="ADAL" clId="{241FBBC7-20C8-4C73-8296-E8A56DC3AF06}" dt="2021-06-22T19:55:56.345" v="13" actId="1076"/>
          <ac:picMkLst>
            <pc:docMk/>
            <pc:sldMk cId="1296094960" sldId="319"/>
            <ac:picMk id="4" creationId="{4C829482-D060-4E56-BA8A-D79AF0901AE9}"/>
          </ac:picMkLst>
        </pc:picChg>
        <pc:picChg chg="del">
          <ac:chgData name="Francesca Pietrobon" userId="2407be66-ff1c-4564-8ca1-e6a63d978b90" providerId="ADAL" clId="{241FBBC7-20C8-4C73-8296-E8A56DC3AF06}" dt="2021-06-22T19:55:51.325" v="12" actId="478"/>
          <ac:picMkLst>
            <pc:docMk/>
            <pc:sldMk cId="1296094960" sldId="319"/>
            <ac:picMk id="5" creationId="{B45FF52C-CFCD-416C-813A-200F142C9DCA}"/>
          </ac:picMkLst>
        </pc:picChg>
        <pc:picChg chg="del">
          <ac:chgData name="Francesca Pietrobon" userId="2407be66-ff1c-4564-8ca1-e6a63d978b90" providerId="ADAL" clId="{241FBBC7-20C8-4C73-8296-E8A56DC3AF06}" dt="2021-06-22T19:56:20.217" v="18" actId="478"/>
          <ac:picMkLst>
            <pc:docMk/>
            <pc:sldMk cId="1296094960" sldId="319"/>
            <ac:picMk id="7" creationId="{254FBD24-ED03-45FC-8398-ADC1E028A94A}"/>
          </ac:picMkLst>
        </pc:picChg>
        <pc:picChg chg="add mod">
          <ac:chgData name="Francesca Pietrobon" userId="2407be66-ff1c-4564-8ca1-e6a63d978b90" providerId="ADAL" clId="{241FBBC7-20C8-4C73-8296-E8A56DC3AF06}" dt="2021-06-22T20:13:27.388" v="31" actId="1076"/>
          <ac:picMkLst>
            <pc:docMk/>
            <pc:sldMk cId="1296094960" sldId="319"/>
            <ac:picMk id="9" creationId="{7F4A2839-7F3B-46B5-ACF8-20DB11244DDC}"/>
          </ac:picMkLst>
        </pc:pic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604207" y="175775"/>
            <a:ext cx="14895684"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6/23/2021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6/23/2021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6/23/2021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6/23/2021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6/23/2021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185839" y="175775"/>
            <a:ext cx="9732420"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a:xfrm>
            <a:off x="880224" y="3364067"/>
            <a:ext cx="18343651" cy="4807584"/>
          </a:xfrm>
          <a:prstGeom prst="rect">
            <a:avLst/>
          </a:prstGeom>
        </p:spPr>
        <p:txBody>
          <a:bodyPr wrap="square" lIns="0" tIns="0" rIns="0" bIns="0">
            <a:spAutoFit/>
          </a:bodyPr>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6/23/2021</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63301" y="4366587"/>
            <a:ext cx="11777498" cy="1255472"/>
          </a:xfrm>
          <a:prstGeom prst="rect">
            <a:avLst/>
          </a:prstGeom>
        </p:spPr>
        <p:txBody>
          <a:bodyPr vert="horz" wrap="square" lIns="0" tIns="16510" rIns="0" bIns="0" rtlCol="0">
            <a:spAutoFit/>
          </a:bodyPr>
          <a:lstStyle/>
          <a:p>
            <a:pPr marL="12700">
              <a:lnSpc>
                <a:spcPct val="100000"/>
              </a:lnSpc>
              <a:spcBef>
                <a:spcPts val="130"/>
              </a:spcBef>
            </a:pPr>
            <a:r>
              <a:rPr lang="en-GB" sz="8050" spc="-140" dirty="0"/>
              <a:t>Data Intelligence Applications</a:t>
            </a:r>
            <a:endParaRPr sz="8050" dirty="0"/>
          </a:p>
        </p:txBody>
      </p:sp>
      <p:sp>
        <p:nvSpPr>
          <p:cNvPr id="3" name="object 3"/>
          <p:cNvSpPr txBox="1"/>
          <p:nvPr/>
        </p:nvSpPr>
        <p:spPr>
          <a:xfrm>
            <a:off x="9137650" y="10302875"/>
            <a:ext cx="10287000" cy="396904"/>
          </a:xfrm>
          <a:prstGeom prst="rect">
            <a:avLst/>
          </a:prstGeom>
        </p:spPr>
        <p:txBody>
          <a:bodyPr vert="horz" wrap="square" lIns="0" tIns="12065" rIns="0" bIns="0" rtlCol="0">
            <a:spAutoFit/>
          </a:bodyPr>
          <a:lstStyle/>
          <a:p>
            <a:pPr marL="12700">
              <a:lnSpc>
                <a:spcPct val="100000"/>
              </a:lnSpc>
              <a:spcBef>
                <a:spcPts val="95"/>
              </a:spcBef>
            </a:pPr>
            <a:r>
              <a:rPr lang="en-GB" sz="2500" i="1" spc="-20" dirty="0">
                <a:latin typeface="Gill Sans MT"/>
                <a:cs typeface="Gill Sans MT"/>
              </a:rPr>
              <a:t>Group:  Letizia Brambilla, Francesca </a:t>
            </a:r>
            <a:r>
              <a:rPr lang="en-GB" sz="2500" i="1" spc="-20" dirty="0" err="1">
                <a:latin typeface="Gill Sans MT"/>
                <a:cs typeface="Gill Sans MT"/>
              </a:rPr>
              <a:t>Pietrobon</a:t>
            </a:r>
            <a:r>
              <a:rPr lang="en-GB" sz="2500" i="1" spc="-20" dirty="0">
                <a:latin typeface="Gill Sans MT"/>
                <a:cs typeface="Gill Sans MT"/>
              </a:rPr>
              <a:t>, Diego Savoia, Francesco Emanuele </a:t>
            </a:r>
            <a:r>
              <a:rPr lang="en-GB" sz="2500" i="1" spc="-20" dirty="0" err="1">
                <a:latin typeface="Gill Sans MT"/>
                <a:cs typeface="Gill Sans MT"/>
              </a:rPr>
              <a:t>Stradi</a:t>
            </a:r>
            <a:r>
              <a:rPr lang="en-GB" sz="2500" i="1" spc="-20" dirty="0">
                <a:latin typeface="Gill Sans MT"/>
                <a:cs typeface="Gill Sans MT"/>
              </a:rPr>
              <a:t> </a:t>
            </a:r>
            <a:endParaRPr sz="2500" dirty="0">
              <a:latin typeface="Gill Sans MT"/>
              <a:cs typeface="Gill Sans MT"/>
            </a:endParaRPr>
          </a:p>
        </p:txBody>
      </p:sp>
      <p:sp>
        <p:nvSpPr>
          <p:cNvPr id="4" name="object 2">
            <a:extLst>
              <a:ext uri="{FF2B5EF4-FFF2-40B4-BE49-F238E27FC236}">
                <a16:creationId xmlns:a16="http://schemas.microsoft.com/office/drawing/2014/main" id="{D82CD0CB-F7DA-4A67-8CAF-09CB3A75A172}"/>
              </a:ext>
            </a:extLst>
          </p:cNvPr>
          <p:cNvSpPr txBox="1">
            <a:spLocks/>
          </p:cNvSpPr>
          <p:nvPr/>
        </p:nvSpPr>
        <p:spPr>
          <a:xfrm>
            <a:off x="5632450" y="5654675"/>
            <a:ext cx="8839200" cy="632224"/>
          </a:xfrm>
          <a:prstGeom prst="rect">
            <a:avLst/>
          </a:prstGeom>
        </p:spPr>
        <p:txBody>
          <a:bodyPr vert="horz" wrap="square" lIns="0" tIns="16510" rIns="0" bIns="0" rtlCol="0">
            <a:spAutoFit/>
          </a:bodyPr>
          <a:lstStyle>
            <a:lvl1pPr>
              <a:defRPr sz="6900" b="0" i="0">
                <a:solidFill>
                  <a:srgbClr val="3317B4"/>
                </a:solidFill>
                <a:latin typeface="Gill Sans MT"/>
                <a:ea typeface="+mj-ea"/>
                <a:cs typeface="Gill Sans MT"/>
              </a:defRPr>
            </a:lvl1pPr>
          </a:lstStyle>
          <a:p>
            <a:pPr marL="12700">
              <a:spcBef>
                <a:spcPts val="130"/>
              </a:spcBef>
            </a:pPr>
            <a:r>
              <a:rPr lang="en-GB" sz="4000" kern="0" spc="-140" dirty="0"/>
              <a:t>Pricing and Matching project – A.Y. 2020/2021</a:t>
            </a:r>
            <a:endParaRPr lang="en-GB" sz="4000" kern="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5951868" y="549275"/>
            <a:ext cx="8200364" cy="1143000"/>
          </a:xfrm>
        </p:spPr>
        <p:txBody>
          <a:bodyPr/>
          <a:lstStyle/>
          <a:p>
            <a:r>
              <a:rPr lang="en-GB" dirty="0"/>
              <a:t>Step 1: Linear Program</a:t>
            </a:r>
          </a:p>
        </p:txBody>
      </p:sp>
      <p:pic>
        <p:nvPicPr>
          <p:cNvPr id="5" name="Picture 4">
            <a:extLst>
              <a:ext uri="{FF2B5EF4-FFF2-40B4-BE49-F238E27FC236}">
                <a16:creationId xmlns:a16="http://schemas.microsoft.com/office/drawing/2014/main" id="{FB55850D-232F-4DD9-B4B9-7A9CA0575B6A}"/>
              </a:ext>
            </a:extLst>
          </p:cNvPr>
          <p:cNvPicPr>
            <a:picLocks noChangeAspect="1"/>
          </p:cNvPicPr>
          <p:nvPr/>
        </p:nvPicPr>
        <p:blipFill>
          <a:blip r:embed="rId2"/>
          <a:stretch>
            <a:fillRect/>
          </a:stretch>
        </p:blipFill>
        <p:spPr>
          <a:xfrm>
            <a:off x="3783153" y="2606675"/>
            <a:ext cx="12537794" cy="7236019"/>
          </a:xfrm>
          <a:prstGeom prst="rect">
            <a:avLst/>
          </a:prstGeom>
        </p:spPr>
      </p:pic>
    </p:spTree>
    <p:extLst>
      <p:ext uri="{BB962C8B-B14F-4D97-AF65-F5344CB8AC3E}">
        <p14:creationId xmlns:p14="http://schemas.microsoft.com/office/powerpoint/2010/main" val="2288948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369653" y="625475"/>
            <a:ext cx="5364791" cy="1061829"/>
          </a:xfrm>
        </p:spPr>
        <p:txBody>
          <a:bodyPr/>
          <a:lstStyle/>
          <a:p>
            <a:r>
              <a:rPr lang="en-GB" dirty="0"/>
              <a:t>Step 1: Results</a:t>
            </a:r>
          </a:p>
        </p:txBody>
      </p:sp>
      <p:pic>
        <p:nvPicPr>
          <p:cNvPr id="9" name="Picture 8" descr="Table&#10;&#10;Description automatically generated">
            <a:extLst>
              <a:ext uri="{FF2B5EF4-FFF2-40B4-BE49-F238E27FC236}">
                <a16:creationId xmlns:a16="http://schemas.microsoft.com/office/drawing/2014/main" id="{0D0EE961-0B97-498F-AB62-4C5B0857D8AF}"/>
              </a:ext>
            </a:extLst>
          </p:cNvPr>
          <p:cNvPicPr>
            <a:picLocks noChangeAspect="1"/>
          </p:cNvPicPr>
          <p:nvPr/>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1118851" y="3140075"/>
            <a:ext cx="7238999" cy="5582618"/>
          </a:xfrm>
          <a:prstGeom prst="rect">
            <a:avLst/>
          </a:prstGeom>
        </p:spPr>
      </p:pic>
      <p:pic>
        <p:nvPicPr>
          <p:cNvPr id="11" name="Picture 10" descr="Table&#10;&#10;Description automatically generated">
            <a:extLst>
              <a:ext uri="{FF2B5EF4-FFF2-40B4-BE49-F238E27FC236}">
                <a16:creationId xmlns:a16="http://schemas.microsoft.com/office/drawing/2014/main" id="{C58F4E51-616E-4FA0-8154-ECE929D1FB83}"/>
              </a:ext>
            </a:extLst>
          </p:cNvPr>
          <p:cNvPicPr>
            <a:picLocks noChangeAspect="1"/>
          </p:cNvPicPr>
          <p:nvPr/>
        </p:nvPicPr>
        <p:blipFill>
          <a:blip r:embed="rId3">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746250" y="3140075"/>
            <a:ext cx="7239000" cy="5582618"/>
          </a:xfrm>
          <a:prstGeom prst="rect">
            <a:avLst/>
          </a:prstGeom>
        </p:spPr>
      </p:pic>
    </p:spTree>
    <p:extLst>
      <p:ext uri="{BB962C8B-B14F-4D97-AF65-F5344CB8AC3E}">
        <p14:creationId xmlns:p14="http://schemas.microsoft.com/office/powerpoint/2010/main" val="3744809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90600" y="625475"/>
            <a:ext cx="7322899" cy="1143000"/>
          </a:xfrm>
        </p:spPr>
        <p:txBody>
          <a:bodyPr/>
          <a:lstStyle/>
          <a:p>
            <a:r>
              <a:rPr lang="en-GB" dirty="0"/>
              <a:t>Step 2: General idea</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5905143"/>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For each round:</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Update the estimation of the conversion rates, optimal prices, and daily customers.</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Solve the linear program.</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Normalize the resulting matrix of the matching.</a:t>
            </a:r>
          </a:p>
          <a:p>
            <a:pPr marL="800100" lvl="1"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Assign promos to the customers of the next day using the previously computed normalized matrix.</a:t>
            </a:r>
          </a:p>
        </p:txBody>
      </p:sp>
    </p:spTree>
    <p:extLst>
      <p:ext uri="{BB962C8B-B14F-4D97-AF65-F5344CB8AC3E}">
        <p14:creationId xmlns:p14="http://schemas.microsoft.com/office/powerpoint/2010/main" val="3639631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52500" y="701675"/>
            <a:ext cx="7399099" cy="990600"/>
          </a:xfrm>
        </p:spPr>
        <p:txBody>
          <a:bodyPr/>
          <a:lstStyle/>
          <a:p>
            <a:r>
              <a:rPr lang="en-GB" dirty="0"/>
              <a:t>Step 2: Environment</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841617"/>
          </a:xfrm>
          <a:prstGeom prst="rect">
            <a:avLst/>
          </a:prstGeom>
          <a:noFill/>
        </p:spPr>
        <p:txBody>
          <a:bodyPr wrap="square" rtlCol="0">
            <a:spAutoFit/>
          </a:bodyPr>
          <a:lstStyle/>
          <a:p>
            <a:pPr marL="228600"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For each customer:</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 new customer of a specific class arrives.</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first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first item.</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Assignment of a promo to the customer using a discrete distribution according to the weights of the matching.</a:t>
            </a:r>
          </a:p>
          <a:p>
            <a:pPr marL="1714500" lvl="3" indent="-342900" algn="just">
              <a:lnSpc>
                <a:spcPct val="107000"/>
              </a:lnSpc>
              <a:spcAft>
                <a:spcPts val="800"/>
              </a:spcAft>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second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second item.</a:t>
            </a:r>
          </a:p>
          <a:p>
            <a:pPr lvl="1"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Computation of the daily conversion rates for both the items and the daily revenue.</a:t>
            </a:r>
          </a:p>
        </p:txBody>
      </p:sp>
    </p:spTree>
    <p:extLst>
      <p:ext uri="{BB962C8B-B14F-4D97-AF65-F5344CB8AC3E}">
        <p14:creationId xmlns:p14="http://schemas.microsoft.com/office/powerpoint/2010/main" val="853171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82875"/>
            <a:ext cx="16764000" cy="7449155"/>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742950" lvl="1" indent="-285750" algn="just">
              <a:lnSpc>
                <a:spcPct val="107000"/>
              </a:lnSpc>
              <a:spcAft>
                <a:spcPts val="800"/>
              </a:spcAft>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and the known optimal parameters received as inputs.</a:t>
            </a:r>
          </a:p>
        </p:txBody>
      </p:sp>
    </p:spTree>
    <p:extLst>
      <p:ext uri="{BB962C8B-B14F-4D97-AF65-F5344CB8AC3E}">
        <p14:creationId xmlns:p14="http://schemas.microsoft.com/office/powerpoint/2010/main" val="2595310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7449155"/>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latin typeface="Gill Sans MT" panose="020B0502020104020203" pitchFamily="34" charset="0"/>
                <a:ea typeface="Calibri" panose="020F0502020204030204" pitchFamily="34" charset="0"/>
                <a:cs typeface="Times New Roman" panose="02020603050405020304" pitchFamily="18" charset="0"/>
              </a:rPr>
              <a:t> </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Beta distribution: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5000" dirty="0">
                <a:latin typeface="Gill Sans MT" panose="020B0502020104020203" pitchFamily="34" charset="0"/>
                <a:ea typeface="Calibri" panose="020F0502020204030204" pitchFamily="34" charset="0"/>
                <a:cs typeface="Times New Roman" panose="02020603050405020304" pitchFamily="18" charset="0"/>
              </a:rPr>
              <a:t> </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Pulled arm: based on the revenue given the estimation of the conversion rates of the first item (extraction from Beta distribution) and the known optimal parameters received as inputs.</a:t>
            </a:r>
          </a:p>
        </p:txBody>
      </p:sp>
    </p:spTree>
    <p:extLst>
      <p:ext uri="{BB962C8B-B14F-4D97-AF65-F5344CB8AC3E}">
        <p14:creationId xmlns:p14="http://schemas.microsoft.com/office/powerpoint/2010/main" val="913809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155993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525192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146547"/>
          </a:xfrm>
        </p:spPr>
        <p:txBody>
          <a:bodyPr/>
          <a:lstStyle/>
          <a:p>
            <a:r>
              <a:rPr lang="en-GB" dirty="0"/>
              <a:t>Step 3: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100314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2123658"/>
          </a:xfrm>
        </p:spPr>
        <p:txBody>
          <a:bodyPr/>
          <a:lstStyle/>
          <a:p>
            <a:r>
              <a:rPr lang="en-GB" dirty="0"/>
              <a:t>Step 3: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089157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605F-8C18-42AD-B150-21C56E472FDE}"/>
              </a:ext>
            </a:extLst>
          </p:cNvPr>
          <p:cNvSpPr>
            <a:spLocks noGrp="1"/>
          </p:cNvSpPr>
          <p:nvPr>
            <p:ph type="title"/>
          </p:nvPr>
        </p:nvSpPr>
        <p:spPr>
          <a:xfrm>
            <a:off x="7290476" y="389572"/>
            <a:ext cx="5552011" cy="1081405"/>
          </a:xfrm>
        </p:spPr>
        <p:txBody>
          <a:bodyPr/>
          <a:lstStyle/>
          <a:p>
            <a:r>
              <a:rPr lang="en-GB" dirty="0"/>
              <a:t>Scenario: Items</a:t>
            </a:r>
          </a:p>
        </p:txBody>
      </p:sp>
      <p:pic>
        <p:nvPicPr>
          <p:cNvPr id="1026" name="Picture 2" descr="Apple Watch PNG Image - PurePNG | Free transparent CC0 PNG Image Library">
            <a:extLst>
              <a:ext uri="{FF2B5EF4-FFF2-40B4-BE49-F238E27FC236}">
                <a16:creationId xmlns:a16="http://schemas.microsoft.com/office/drawing/2014/main" id="{C4AFE04E-DA03-4E11-99C2-0135E1A306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226" t="19286" r="22399" b="16653"/>
          <a:stretch/>
        </p:blipFill>
        <p:spPr bwMode="auto">
          <a:xfrm>
            <a:off x="2234144" y="2873374"/>
            <a:ext cx="5029200" cy="55626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0585A320-4207-47DA-BA2F-072A0D76F7B2}"/>
              </a:ext>
            </a:extLst>
          </p:cNvPr>
          <p:cNvSpPr txBox="1">
            <a:spLocks/>
          </p:cNvSpPr>
          <p:nvPr/>
        </p:nvSpPr>
        <p:spPr>
          <a:xfrm>
            <a:off x="2051050" y="8995640"/>
            <a:ext cx="5552011"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Apple Watch (€300)</a:t>
            </a:r>
          </a:p>
        </p:txBody>
      </p:sp>
      <p:sp>
        <p:nvSpPr>
          <p:cNvPr id="6" name="Title 1">
            <a:extLst>
              <a:ext uri="{FF2B5EF4-FFF2-40B4-BE49-F238E27FC236}">
                <a16:creationId xmlns:a16="http://schemas.microsoft.com/office/drawing/2014/main" id="{A86E9483-1572-4D83-93A4-EFB8AE87E2C3}"/>
              </a:ext>
            </a:extLst>
          </p:cNvPr>
          <p:cNvSpPr txBox="1">
            <a:spLocks/>
          </p:cNvSpPr>
          <p:nvPr/>
        </p:nvSpPr>
        <p:spPr>
          <a:xfrm>
            <a:off x="10433050" y="8995640"/>
            <a:ext cx="7620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Personalized wristband (€50)</a:t>
            </a:r>
          </a:p>
        </p:txBody>
      </p:sp>
      <p:pic>
        <p:nvPicPr>
          <p:cNvPr id="3074" name="Picture 2" descr="Personalized Name or Monogram Apple Watch Bands - All Sizes – Left Coast  Original">
            <a:extLst>
              <a:ext uri="{FF2B5EF4-FFF2-40B4-BE49-F238E27FC236}">
                <a16:creationId xmlns:a16="http://schemas.microsoft.com/office/drawing/2014/main" id="{DE7688E7-1ACA-462D-B072-6E367C172337}"/>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1612" b="96923" l="342" r="98975">
                        <a14:foregroundMark x1="39111" y1="2418" x2="19434" y2="8938"/>
                        <a14:foregroundMark x1="19434" y1="8938" x2="6738" y2="36117"/>
                        <a14:foregroundMark x1="6738" y1="36117" x2="45361" y2="62930"/>
                        <a14:foregroundMark x1="45361" y1="62930" x2="81982" y2="72308"/>
                        <a14:foregroundMark x1="81982" y1="72308" x2="92041" y2="31355"/>
                        <a14:foregroundMark x1="92041" y1="31355" x2="67383" y2="6960"/>
                        <a14:foregroundMark x1="67383" y1="6960" x2="56152" y2="4249"/>
                        <a14:foregroundMark x1="3906" y1="17216" x2="21387" y2="9817"/>
                        <a14:foregroundMark x1="21387" y1="9817" x2="67920" y2="25788"/>
                        <a14:foregroundMark x1="67920" y1="25788" x2="91162" y2="59927"/>
                        <a14:foregroundMark x1="91162" y1="59927" x2="88818" y2="66227"/>
                        <a14:foregroundMark x1="41602" y1="6154" x2="59180" y2="1612"/>
                        <a14:foregroundMark x1="13623" y1="5641" x2="1416" y2="18168"/>
                        <a14:foregroundMark x1="1416" y1="18168" x2="2832" y2="47619"/>
                        <a14:foregroundMark x1="15576" y1="26886" x2="59912" y2="42271"/>
                        <a14:foregroundMark x1="18066" y1="5348" x2="1416" y2="5861"/>
                        <a14:foregroundMark x1="1416" y1="5861" x2="1416" y2="5861"/>
                        <a14:foregroundMark x1="70313" y1="19634" x2="85205" y2="31209"/>
                        <a14:foregroundMark x1="76611" y1="5641" x2="98340" y2="28498"/>
                        <a14:foregroundMark x1="98340" y1="28498" x2="98535" y2="28498"/>
                        <a14:foregroundMark x1="81836" y1="5055" x2="94482" y2="6593"/>
                        <a14:foregroundMark x1="94482" y1="6593" x2="95654" y2="6154"/>
                        <a14:foregroundMark x1="69971" y1="2637" x2="71924" y2="2637"/>
                        <a14:foregroundMark x1="87939" y1="13700" x2="97607" y2="16410"/>
                        <a14:foregroundMark x1="93848" y1="32821" x2="99072" y2="39267"/>
                        <a14:foregroundMark x1="66748" y1="28278" x2="63672" y2="40659"/>
                        <a14:foregroundMark x1="65283" y1="42784" x2="75342" y2="45201"/>
                        <a14:foregroundMark x1="75342" y1="45201" x2="77148" y2="46593"/>
                        <a14:foregroundMark x1="91699" y1="57070" x2="97070" y2="59194"/>
                        <a14:foregroundMark x1="64600" y1="55751" x2="75879" y2="61392"/>
                        <a14:foregroundMark x1="49854" y1="50623" x2="57959" y2="53553"/>
                        <a14:foregroundMark x1="48779" y1="53260" x2="55811" y2="56264"/>
                        <a14:foregroundMark x1="5518" y1="42784" x2="33887" y2="59194"/>
                        <a14:foregroundMark x1="7129" y1="58168" x2="53076" y2="75678"/>
                        <a14:foregroundMark x1="64600" y1="71355" x2="90088" y2="80220"/>
                        <a14:foregroundMark x1="94189" y1="81319" x2="97607" y2="82418"/>
                        <a14:foregroundMark x1="76807" y1="86154" x2="92969" y2="92601"/>
                        <a14:foregroundMark x1="70703" y1="83443" x2="57959" y2="76996"/>
                        <a14:foregroundMark x1="57959" y1="76996" x2="57764" y2="76996"/>
                        <a14:foregroundMark x1="61523" y1="55165" x2="73193" y2="66520"/>
                        <a14:foregroundMark x1="24023" y1="34725" x2="82715" y2="59194"/>
                        <a14:foregroundMark x1="87744" y1="35238" x2="82715" y2="33626"/>
                        <a14:foregroundMark x1="83984" y1="53846" x2="80762" y2="54359"/>
                        <a14:foregroundMark x1="18457" y1="55458" x2="1221" y2="52454"/>
                        <a14:foregroundMark x1="2490" y1="60806" x2="21338" y2="66740"/>
                        <a14:foregroundMark x1="1758" y1="62198" x2="14160" y2="69451"/>
                        <a14:foregroundMark x1="342" y1="60293" x2="3369" y2="68938"/>
                        <a14:foregroundMark x1="4443" y1="68352" x2="24902" y2="76996"/>
                        <a14:foregroundMark x1="24902" y1="76996" x2="24902" y2="76996"/>
                        <a14:foregroundMark x1="27441" y1="78608" x2="44287" y2="84542"/>
                        <a14:foregroundMark x1="48047" y1="86667" x2="58105" y2="90696"/>
                        <a14:foregroundMark x1="45557" y1="85055" x2="48779" y2="86667"/>
                        <a14:foregroundMark x1="56689" y1="87766" x2="58105" y2="79927"/>
                        <a14:foregroundMark x1="74805" y1="85861" x2="94385" y2="93407"/>
                        <a14:foregroundMark x1="62793" y1="85348" x2="75879" y2="96923"/>
                        <a14:foregroundMark x1="75879" y1="96923" x2="75879" y2="96923"/>
                        <a14:foregroundMark x1="70166" y1="45714" x2="76611" y2="46813"/>
                        <a14:foregroundMark x1="76611" y1="46813" x2="76611" y2="47106"/>
                        <a14:backgroundMark x1="1025" y1="84835" x2="44824" y2="95311"/>
                        <a14:backgroundMark x1="44824" y1="91282" x2="51318" y2="99634"/>
                        <a14:backgroundMark x1="52734" y1="96117" x2="57568" y2="98022"/>
                      </a14:backgroundRemoval>
                    </a14:imgEffect>
                  </a14:imgLayer>
                </a14:imgProps>
              </a:ext>
              <a:ext uri="{28A0092B-C50C-407E-A947-70E740481C1C}">
                <a14:useLocalDpi xmlns:a14="http://schemas.microsoft.com/office/drawing/2010/main" val="0"/>
              </a:ext>
            </a:extLst>
          </a:blip>
          <a:srcRect/>
          <a:stretch>
            <a:fillRect/>
          </a:stretch>
        </p:blipFill>
        <p:spPr bwMode="auto">
          <a:xfrm>
            <a:off x="10152255" y="3082829"/>
            <a:ext cx="7717701" cy="5143690"/>
          </a:xfrm>
          <a:prstGeom prst="rect">
            <a:avLst/>
          </a:prstGeom>
          <a:solidFill>
            <a:schemeClr val="bg1"/>
          </a:solidFill>
        </p:spPr>
      </p:pic>
    </p:spTree>
    <p:extLst>
      <p:ext uri="{BB962C8B-B14F-4D97-AF65-F5344CB8AC3E}">
        <p14:creationId xmlns:p14="http://schemas.microsoft.com/office/powerpoint/2010/main" val="173218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636432"/>
          </a:xfrm>
          <a:prstGeom prst="rect">
            <a:avLst/>
          </a:prstGeom>
          <a:noFill/>
        </p:spPr>
        <p:txBody>
          <a:bodyPr wrap="square" rtlCol="0">
            <a:spAutoFit/>
          </a:bodyPr>
          <a:lstStyle/>
          <a:p>
            <a:pPr lvl="1"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1200150" lvl="2"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3630393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6636432"/>
          </a:xfrm>
          <a:prstGeom prst="rect">
            <a:avLst/>
          </a:prstGeom>
          <a:noFill/>
        </p:spPr>
        <p:txBody>
          <a:bodyPr wrap="square" rtlCol="0">
            <a:spAutoFit/>
          </a:bodyPr>
          <a:lstStyle/>
          <a:p>
            <a:pPr lvl="0"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standard Beta distribution of the Thompson Sampling Bandit related to the conversion rates of the first item.</a:t>
            </a:r>
          </a:p>
          <a:p>
            <a:pPr marL="1200150" lvl="2" indent="-285750" algn="just">
              <a:lnSpc>
                <a:spcPct val="107000"/>
              </a:lnSpc>
              <a:buFont typeface="Courier New" panose="02070309020205020404" pitchFamily="49" charset="0"/>
              <a:buChar char="o"/>
            </a:pPr>
            <a:r>
              <a:rPr lang="en-GB" sz="4000" dirty="0">
                <a:latin typeface="Gill Sans MT" panose="020B0502020104020203" pitchFamily="34" charset="0"/>
                <a:ea typeface="Calibri" panose="020F0502020204030204" pitchFamily="34" charset="0"/>
                <a:cs typeface="Times New Roman" panose="02020603050405020304" pitchFamily="18" charset="0"/>
              </a:rPr>
              <a:t> </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Pulled arm: based on the revenue given the estimation of the conversion rates of the first item (extraction from Beta distribution),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2447574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6272998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62601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4: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7819357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4: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241176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5: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5972469"/>
          </a:xfrm>
          <a:prstGeom prst="rect">
            <a:avLst/>
          </a:prstGeom>
          <a:noFill/>
        </p:spPr>
        <p:txBody>
          <a:bodyPr wrap="square" rtlCol="0">
            <a:spAutoFit/>
          </a:bodyPr>
          <a:lstStyle/>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number of daily customers is learned as the mean of the number of daily customers arrived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first item are learned as the mean of the conversion rates of the first item observed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second item are learned as the mean of the conversion rates of the second item observed in the past.</a:t>
            </a:r>
          </a:p>
          <a:p>
            <a:pPr marL="342900" lvl="0" indent="-342900" algn="just">
              <a:lnSpc>
                <a:spcPct val="107000"/>
              </a:lnSpc>
              <a:spcAft>
                <a:spcPts val="800"/>
              </a:spcAft>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Every day, the linear program is run using the mean of daily customers and conversion rates and the optimal prices given in input.</a:t>
            </a:r>
          </a:p>
        </p:txBody>
      </p:sp>
    </p:spTree>
    <p:extLst>
      <p:ext uri="{BB962C8B-B14F-4D97-AF65-F5344CB8AC3E}">
        <p14:creationId xmlns:p14="http://schemas.microsoft.com/office/powerpoint/2010/main" val="5629374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5: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6192290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598381" y="701675"/>
            <a:ext cx="12907338" cy="2123658"/>
          </a:xfrm>
        </p:spPr>
        <p:txBody>
          <a:bodyPr/>
          <a:lstStyle/>
          <a:p>
            <a:r>
              <a:rPr lang="en-GB" dirty="0"/>
              <a:t>Step 5: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483847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6: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06675"/>
            <a:ext cx="16764000" cy="7073603"/>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p:txBody>
      </p:sp>
    </p:spTree>
    <p:extLst>
      <p:ext uri="{BB962C8B-B14F-4D97-AF65-F5344CB8AC3E}">
        <p14:creationId xmlns:p14="http://schemas.microsoft.com/office/powerpoint/2010/main" val="3004153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3D6E5-4C32-4D70-B181-3D71E9D37AED}"/>
              </a:ext>
            </a:extLst>
          </p:cNvPr>
          <p:cNvSpPr>
            <a:spLocks noGrp="1"/>
          </p:cNvSpPr>
          <p:nvPr>
            <p:ph type="title"/>
          </p:nvPr>
        </p:nvSpPr>
        <p:spPr>
          <a:xfrm>
            <a:off x="5158847" y="396875"/>
            <a:ext cx="9786406" cy="2123658"/>
          </a:xfrm>
        </p:spPr>
        <p:txBody>
          <a:bodyPr/>
          <a:lstStyle/>
          <a:p>
            <a:r>
              <a:rPr lang="en-GB" dirty="0"/>
              <a:t>Scenario: Customer classes</a:t>
            </a:r>
          </a:p>
        </p:txBody>
      </p:sp>
      <p:pic>
        <p:nvPicPr>
          <p:cNvPr id="4098" name="Picture 2" descr="Avatars people different ages Royalty Free Vector Image">
            <a:extLst>
              <a:ext uri="{FF2B5EF4-FFF2-40B4-BE49-F238E27FC236}">
                <a16:creationId xmlns:a16="http://schemas.microsoft.com/office/drawing/2014/main" id="{116B5F49-4C74-40DC-99A1-B533B423511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785" t="67778" r="36835" b="8518"/>
          <a:stretch/>
        </p:blipFill>
        <p:spPr bwMode="auto">
          <a:xfrm>
            <a:off x="10839452" y="2699861"/>
            <a:ext cx="2438401" cy="260096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Avatars people different ages Royalty Free Vector Image">
            <a:extLst>
              <a:ext uri="{FF2B5EF4-FFF2-40B4-BE49-F238E27FC236}">
                <a16:creationId xmlns:a16="http://schemas.microsoft.com/office/drawing/2014/main" id="{71C3790D-9781-4978-9703-B7B2E4D843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215" t="47037" r="2405" b="31481"/>
          <a:stretch/>
        </p:blipFill>
        <p:spPr bwMode="auto">
          <a:xfrm>
            <a:off x="10839451" y="7046399"/>
            <a:ext cx="2438401" cy="235712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Avatars people different ages Royalty Free Vector Image">
            <a:extLst>
              <a:ext uri="{FF2B5EF4-FFF2-40B4-BE49-F238E27FC236}">
                <a16:creationId xmlns:a16="http://schemas.microsoft.com/office/drawing/2014/main" id="{4E8532BF-B556-40E0-A9BB-67B5E16B6FF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9620" t="24445" r="2405" b="53333"/>
          <a:stretch/>
        </p:blipFill>
        <p:spPr bwMode="auto">
          <a:xfrm>
            <a:off x="1974850" y="2759075"/>
            <a:ext cx="2286001" cy="2482533"/>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Avatars people different ages Royalty Free Vector Image">
            <a:extLst>
              <a:ext uri="{FF2B5EF4-FFF2-40B4-BE49-F238E27FC236}">
                <a16:creationId xmlns:a16="http://schemas.microsoft.com/office/drawing/2014/main" id="{C7B41DCD-D6C1-45FE-8E27-D604EB876F2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05" t="47037" r="71266" b="31481"/>
          <a:stretch/>
        </p:blipFill>
        <p:spPr bwMode="auto">
          <a:xfrm>
            <a:off x="1974850" y="6950075"/>
            <a:ext cx="2286001" cy="254976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46B11A45-A255-4311-9CC7-F26C3CF89F0B}"/>
              </a:ext>
            </a:extLst>
          </p:cNvPr>
          <p:cNvSpPr txBox="1">
            <a:spLocks/>
          </p:cNvSpPr>
          <p:nvPr/>
        </p:nvSpPr>
        <p:spPr>
          <a:xfrm>
            <a:off x="5099050" y="3461732"/>
            <a:ext cx="3301425"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1: females up to 35 years old</a:t>
            </a:r>
          </a:p>
        </p:txBody>
      </p:sp>
      <p:sp>
        <p:nvSpPr>
          <p:cNvPr id="8" name="Title 1">
            <a:extLst>
              <a:ext uri="{FF2B5EF4-FFF2-40B4-BE49-F238E27FC236}">
                <a16:creationId xmlns:a16="http://schemas.microsoft.com/office/drawing/2014/main" id="{F597DC77-133D-44A8-A553-6DB3BE4302C9}"/>
              </a:ext>
            </a:extLst>
          </p:cNvPr>
          <p:cNvSpPr txBox="1">
            <a:spLocks/>
          </p:cNvSpPr>
          <p:nvPr/>
        </p:nvSpPr>
        <p:spPr>
          <a:xfrm>
            <a:off x="14116052" y="3461732"/>
            <a:ext cx="31242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2: males up to 35 years old</a:t>
            </a:r>
          </a:p>
        </p:txBody>
      </p:sp>
      <p:sp>
        <p:nvSpPr>
          <p:cNvPr id="9" name="Title 1">
            <a:extLst>
              <a:ext uri="{FF2B5EF4-FFF2-40B4-BE49-F238E27FC236}">
                <a16:creationId xmlns:a16="http://schemas.microsoft.com/office/drawing/2014/main" id="{82E01DFD-505D-414C-B1E1-84A45BBB4BEF}"/>
              </a:ext>
            </a:extLst>
          </p:cNvPr>
          <p:cNvSpPr txBox="1">
            <a:spLocks/>
          </p:cNvSpPr>
          <p:nvPr/>
        </p:nvSpPr>
        <p:spPr>
          <a:xfrm>
            <a:off x="5099050"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3: females</a:t>
            </a:r>
          </a:p>
          <a:p>
            <a:r>
              <a:rPr lang="en-GB" sz="3500" kern="0" dirty="0">
                <a:solidFill>
                  <a:schemeClr val="tx1"/>
                </a:solidFill>
              </a:rPr>
              <a:t>older than 35 years old</a:t>
            </a:r>
          </a:p>
        </p:txBody>
      </p:sp>
      <p:sp>
        <p:nvSpPr>
          <p:cNvPr id="10" name="Title 1">
            <a:extLst>
              <a:ext uri="{FF2B5EF4-FFF2-40B4-BE49-F238E27FC236}">
                <a16:creationId xmlns:a16="http://schemas.microsoft.com/office/drawing/2014/main" id="{9C02D1A7-4123-4208-8085-616557E88F27}"/>
              </a:ext>
            </a:extLst>
          </p:cNvPr>
          <p:cNvSpPr txBox="1">
            <a:spLocks/>
          </p:cNvSpPr>
          <p:nvPr/>
        </p:nvSpPr>
        <p:spPr>
          <a:xfrm>
            <a:off x="14116052"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4: males</a:t>
            </a:r>
          </a:p>
          <a:p>
            <a:r>
              <a:rPr lang="en-GB" sz="3500" kern="0" dirty="0">
                <a:solidFill>
                  <a:schemeClr val="tx1"/>
                </a:solidFill>
              </a:rPr>
              <a:t>older than 35 years old</a:t>
            </a:r>
          </a:p>
        </p:txBody>
      </p:sp>
    </p:spTree>
    <p:extLst>
      <p:ext uri="{BB962C8B-B14F-4D97-AF65-F5344CB8AC3E}">
        <p14:creationId xmlns:p14="http://schemas.microsoft.com/office/powerpoint/2010/main" val="151859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6: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06675"/>
            <a:ext cx="16764000" cy="7953716"/>
          </a:xfrm>
          <a:prstGeom prst="rect">
            <a:avLst/>
          </a:prstGeom>
          <a:noFill/>
        </p:spPr>
        <p:txBody>
          <a:bodyPr wrap="square" rtlCol="0">
            <a:spAutoFit/>
          </a:bodyPr>
          <a:lstStyle/>
          <a:p>
            <a:pPr lvl="0"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first item: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second item: standard Beta distribution of the Thompson Sampling Bandit related to the conversion rates of the second item.</a:t>
            </a:r>
          </a:p>
          <a:p>
            <a:pPr marL="742950" lvl="1"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Pulled arm: revenue given the estimation of the conversion rates of the first item (extraction from Beta distribution first item), the estimation of the conversion rates of the second item (extraction from Beta distribution second item), the number of customers (computing the mean of the daily customers of the previous rounds) and the assignment computed by the linear program for each pair of prices.</a:t>
            </a:r>
          </a:p>
        </p:txBody>
      </p:sp>
    </p:spTree>
    <p:extLst>
      <p:ext uri="{BB962C8B-B14F-4D97-AF65-F5344CB8AC3E}">
        <p14:creationId xmlns:p14="http://schemas.microsoft.com/office/powerpoint/2010/main" val="7017648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5419215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2378628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6: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655131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6: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9210568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002712" y="701675"/>
            <a:ext cx="12098676" cy="1219200"/>
          </a:xfrm>
        </p:spPr>
        <p:txBody>
          <a:bodyPr/>
          <a:lstStyle/>
          <a:p>
            <a:r>
              <a:rPr lang="en-GB" dirty="0"/>
              <a:t>Non-Stationary Conversion Rates</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50" y="2759075"/>
            <a:ext cx="16764000" cy="6172395"/>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Phases:</a:t>
            </a:r>
          </a:p>
          <a:p>
            <a:pPr algn="just">
              <a:lnSpc>
                <a:spcPct val="107000"/>
              </a:lnSpc>
              <a:spcAft>
                <a:spcPts val="800"/>
              </a:spcAft>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have just been released on the market.</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Standard market situation (using the same conversion rates of the stationary steps).</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are becoming obsolete (i.e. a newer model has been released).</a:t>
            </a:r>
          </a:p>
        </p:txBody>
      </p:sp>
    </p:spTree>
    <p:extLst>
      <p:ext uri="{BB962C8B-B14F-4D97-AF65-F5344CB8AC3E}">
        <p14:creationId xmlns:p14="http://schemas.microsoft.com/office/powerpoint/2010/main" val="30412374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7: Model</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7752507"/>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SW-TS: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first item: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second item: standard Beta distribution of the Thompson Sampling Bandit related to the conversion rates of the second item.</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Pulled arm: revenue given the estimation of the conversion rates of the first item (extraction from Beta distribution first item), the estimation of the conversion rates of the second item (extraction from Beta distribution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latin typeface="Gill Sans MT" panose="020B0502020104020203" pitchFamily="34" charset="0"/>
                    <a:cs typeface="Times New Roman" panose="02020603050405020304" pitchFamily="18" charset="0"/>
                  </a:rPr>
                  <a:t> </a:t>
                </a:r>
                <a:r>
                  <a:rPr lang="en-US" sz="3500" dirty="0">
                    <a:latin typeface="Gill Sans MT" panose="020B0502020104020203" pitchFamily="34" charset="0"/>
                    <a:cs typeface="Times New Roman" panose="02020603050405020304" pitchFamily="18" charset="0"/>
                  </a:rPr>
                  <a:t>Sliding window data structures, updating the parameters of the Beta distributions considering only the last </a:t>
                </a:r>
                <a14:m>
                  <m:oMath xmlns:m="http://schemas.openxmlformats.org/officeDocument/2006/math">
                    <m:r>
                      <a:rPr lang="en-US" sz="3500" i="1" smtClean="0">
                        <a:latin typeface="Cambria Math" panose="02040503050406030204" pitchFamily="18" charset="0"/>
                        <a:ea typeface="Cambria Math" panose="02040503050406030204" pitchFamily="18" charset="0"/>
                        <a:cs typeface="Times New Roman" panose="02020603050405020304" pitchFamily="18" charset="0"/>
                      </a:rPr>
                      <m:t>𝜏</m:t>
                    </m:r>
                    <m:r>
                      <a:rPr lang="it-IT" sz="3500" b="0" i="1" smtClean="0">
                        <a:latin typeface="Cambria Math" panose="02040503050406030204" pitchFamily="18" charset="0"/>
                        <a:ea typeface="Cambria Math" panose="02040503050406030204" pitchFamily="18" charset="0"/>
                        <a:cs typeface="Times New Roman" panose="02020603050405020304" pitchFamily="18" charset="0"/>
                      </a:rPr>
                      <m:t> </m:t>
                    </m:r>
                  </m:oMath>
                </a14:m>
                <a:r>
                  <a:rPr lang="en-US" sz="3500" dirty="0">
                    <a:latin typeface="Gill Sans MT" panose="020B0502020104020203" pitchFamily="34" charset="0"/>
                    <a:cs typeface="Times New Roman" panose="02020603050405020304" pitchFamily="18" charset="0"/>
                  </a:rPr>
                  <a:t>(length of the sliding window) rounds for each time </a:t>
                </a:r>
                <a:r>
                  <a:rPr lang="en-US" sz="3500" i="1" dirty="0">
                    <a:latin typeface="Gill Sans MT" panose="020B0502020104020203" pitchFamily="34" charset="0"/>
                    <a:cs typeface="Times New Roman" panose="02020603050405020304" pitchFamily="18" charset="0"/>
                  </a:rPr>
                  <a:t>t</a:t>
                </a:r>
                <a:r>
                  <a:rPr lang="en-US" sz="3500" dirty="0">
                    <a:latin typeface="Gill Sans MT" panose="020B0502020104020203" pitchFamily="34" charset="0"/>
                    <a:cs typeface="Times New Roman" panose="02020603050405020304" pitchFamily="18" charset="0"/>
                  </a:rPr>
                  <a:t>.</a:t>
                </a:r>
                <a:endParaRPr lang="en-GB" sz="3500" i="1" dirty="0">
                  <a:latin typeface="Gill Sans MT" panose="020B0502020104020203" pitchFamily="34" charset="0"/>
                  <a:cs typeface="Times New Roman" panose="02020603050405020304" pitchFamily="18" charset="0"/>
                </a:endParaRPr>
              </a:p>
            </p:txBody>
          </p:sp>
        </mc:Choice>
        <mc:Fallback xmlns="">
          <p:sp>
            <p:nvSpPr>
              <p:cNvPr id="3" name="TextBox 2">
                <a:extLst>
                  <a:ext uri="{FF2B5EF4-FFF2-40B4-BE49-F238E27FC236}">
                    <a16:creationId xmlns:a16="http://schemas.microsoft.com/office/drawing/2014/main" id="{12581611-8601-40AC-B549-378F9DDD420B}"/>
                  </a:ext>
                </a:extLst>
              </p:cNvPr>
              <p:cNvSpPr txBox="1">
                <a:spLocks noRot="1" noChangeAspect="1" noMove="1" noResize="1" noEditPoints="1" noAdjustHandles="1" noChangeArrowheads="1" noChangeShapeType="1" noTextEdit="1"/>
              </p:cNvSpPr>
              <p:nvPr/>
            </p:nvSpPr>
            <p:spPr>
              <a:xfrm>
                <a:off x="1670049" y="2835275"/>
                <a:ext cx="16764000" cy="7752507"/>
              </a:xfrm>
              <a:prstGeom prst="rect">
                <a:avLst/>
              </a:prstGeom>
              <a:blipFill>
                <a:blip r:embed="rId2"/>
                <a:stretch>
                  <a:fillRect l="-1091" t="-1179" r="-1055" b="-1965"/>
                </a:stretch>
              </a:blipFill>
            </p:spPr>
            <p:txBody>
              <a:bodyPr/>
              <a:lstStyle/>
              <a:p>
                <a:r>
                  <a:rPr lang="en-GB">
                    <a:noFill/>
                  </a:rPr>
                  <a:t> </a:t>
                </a:r>
              </a:p>
            </p:txBody>
          </p:sp>
        </mc:Fallback>
      </mc:AlternateContent>
    </p:spTree>
    <p:extLst>
      <p:ext uri="{BB962C8B-B14F-4D97-AF65-F5344CB8AC3E}">
        <p14:creationId xmlns:p14="http://schemas.microsoft.com/office/powerpoint/2010/main" val="30284919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pic>
        <p:nvPicPr>
          <p:cNvPr id="4" name="Immagine 3">
            <a:extLst>
              <a:ext uri="{FF2B5EF4-FFF2-40B4-BE49-F238E27FC236}">
                <a16:creationId xmlns:a16="http://schemas.microsoft.com/office/drawing/2014/main" id="{72A89AF6-3FDA-4F0E-9650-F18BAB48B9F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1200" y="2259239"/>
            <a:ext cx="9070848" cy="6803136"/>
          </a:xfrm>
          <a:prstGeom prst="rect">
            <a:avLst/>
          </a:prstGeom>
        </p:spPr>
      </p:pic>
      <p:pic>
        <p:nvPicPr>
          <p:cNvPr id="9" name="Immagine 8">
            <a:extLst>
              <a:ext uri="{FF2B5EF4-FFF2-40B4-BE49-F238E27FC236}">
                <a16:creationId xmlns:a16="http://schemas.microsoft.com/office/drawing/2014/main" id="{23327F9E-38BD-4CA5-B40A-FB19E5C2567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52049" y="2259239"/>
            <a:ext cx="9070848" cy="6803136"/>
          </a:xfrm>
          <a:prstGeom prst="rect">
            <a:avLst/>
          </a:prstGeom>
        </p:spPr>
      </p:pic>
    </p:spTree>
    <p:extLst>
      <p:ext uri="{BB962C8B-B14F-4D97-AF65-F5344CB8AC3E}">
        <p14:creationId xmlns:p14="http://schemas.microsoft.com/office/powerpoint/2010/main" val="14970220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pic>
        <p:nvPicPr>
          <p:cNvPr id="4" name="Immagine 3">
            <a:extLst>
              <a:ext uri="{FF2B5EF4-FFF2-40B4-BE49-F238E27FC236}">
                <a16:creationId xmlns:a16="http://schemas.microsoft.com/office/drawing/2014/main" id="{4C829482-D060-4E56-BA8A-D79AF0901AE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1200" y="2259239"/>
            <a:ext cx="9070848" cy="6803136"/>
          </a:xfrm>
          <a:prstGeom prst="rect">
            <a:avLst/>
          </a:prstGeom>
        </p:spPr>
      </p:pic>
      <p:pic>
        <p:nvPicPr>
          <p:cNvPr id="9" name="Immagine 8">
            <a:extLst>
              <a:ext uri="{FF2B5EF4-FFF2-40B4-BE49-F238E27FC236}">
                <a16:creationId xmlns:a16="http://schemas.microsoft.com/office/drawing/2014/main" id="{7F4A2839-7F3B-46B5-ACF8-20DB11244DD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52049" y="2259239"/>
            <a:ext cx="9070848" cy="6803136"/>
          </a:xfrm>
          <a:prstGeom prst="rect">
            <a:avLst/>
          </a:prstGeom>
        </p:spPr>
      </p:pic>
    </p:spTree>
    <p:extLst>
      <p:ext uri="{BB962C8B-B14F-4D97-AF65-F5344CB8AC3E}">
        <p14:creationId xmlns:p14="http://schemas.microsoft.com/office/powerpoint/2010/main" val="12960949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7: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840961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5EDD7-2852-422B-8AB1-318C37A9953A}"/>
              </a:ext>
            </a:extLst>
          </p:cNvPr>
          <p:cNvSpPr>
            <a:spLocks noGrp="1"/>
          </p:cNvSpPr>
          <p:nvPr>
            <p:ph type="title"/>
          </p:nvPr>
        </p:nvSpPr>
        <p:spPr>
          <a:xfrm>
            <a:off x="6856944" y="549275"/>
            <a:ext cx="6390211" cy="1081405"/>
          </a:xfrm>
        </p:spPr>
        <p:txBody>
          <a:bodyPr/>
          <a:lstStyle/>
          <a:p>
            <a:r>
              <a:rPr lang="en-GB" dirty="0"/>
              <a:t>Scenario: Promos</a:t>
            </a:r>
          </a:p>
        </p:txBody>
      </p:sp>
      <p:sp>
        <p:nvSpPr>
          <p:cNvPr id="3" name="Rectangle: Rounded Corners 2">
            <a:extLst>
              <a:ext uri="{FF2B5EF4-FFF2-40B4-BE49-F238E27FC236}">
                <a16:creationId xmlns:a16="http://schemas.microsoft.com/office/drawing/2014/main" id="{540B31BE-F071-4A99-8716-91D24847B6AE}"/>
              </a:ext>
            </a:extLst>
          </p:cNvPr>
          <p:cNvSpPr/>
          <p:nvPr/>
        </p:nvSpPr>
        <p:spPr>
          <a:xfrm>
            <a:off x="2127250" y="2842577"/>
            <a:ext cx="6248400" cy="2514600"/>
          </a:xfrm>
          <a:prstGeom prst="roundRect">
            <a:avLst/>
          </a:prstGeom>
          <a:solidFill>
            <a:schemeClr val="accent1">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Rounded Corners 3">
            <a:extLst>
              <a:ext uri="{FF2B5EF4-FFF2-40B4-BE49-F238E27FC236}">
                <a16:creationId xmlns:a16="http://schemas.microsoft.com/office/drawing/2014/main" id="{4F83C3CC-3871-46EC-8A12-14DA46D04C2B}"/>
              </a:ext>
            </a:extLst>
          </p:cNvPr>
          <p:cNvSpPr/>
          <p:nvPr/>
        </p:nvSpPr>
        <p:spPr>
          <a:xfrm>
            <a:off x="11728452" y="2842577"/>
            <a:ext cx="6248400" cy="2514600"/>
          </a:xfrm>
          <a:prstGeom prst="roundRect">
            <a:avLst/>
          </a:prstGeom>
          <a:solidFill>
            <a:schemeClr val="accent2">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E397F5BA-5CAC-443B-8D68-21D683EB012E}"/>
              </a:ext>
            </a:extLst>
          </p:cNvPr>
          <p:cNvSpPr/>
          <p:nvPr/>
        </p:nvSpPr>
        <p:spPr>
          <a:xfrm>
            <a:off x="2127248" y="6797675"/>
            <a:ext cx="6248400" cy="2514600"/>
          </a:xfrm>
          <a:prstGeom prst="roundRect">
            <a:avLst/>
          </a:prstGeom>
          <a:solidFill>
            <a:schemeClr val="accent4">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Rounded Corners 5">
            <a:extLst>
              <a:ext uri="{FF2B5EF4-FFF2-40B4-BE49-F238E27FC236}">
                <a16:creationId xmlns:a16="http://schemas.microsoft.com/office/drawing/2014/main" id="{908331C9-7FD6-448C-B23C-31B24BFC9FE0}"/>
              </a:ext>
            </a:extLst>
          </p:cNvPr>
          <p:cNvSpPr/>
          <p:nvPr/>
        </p:nvSpPr>
        <p:spPr>
          <a:xfrm>
            <a:off x="11880850" y="6797675"/>
            <a:ext cx="6248400" cy="2514600"/>
          </a:xfrm>
          <a:prstGeom prst="roundRect">
            <a:avLst/>
          </a:prstGeom>
          <a:solidFill>
            <a:schemeClr val="accent6">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CA02BFC8-4815-4C6C-957B-7331C7A2C7DA}"/>
              </a:ext>
            </a:extLst>
          </p:cNvPr>
          <p:cNvSpPr txBox="1">
            <a:spLocks/>
          </p:cNvSpPr>
          <p:nvPr/>
        </p:nvSpPr>
        <p:spPr>
          <a:xfrm>
            <a:off x="3860797"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P0</a:t>
            </a:r>
          </a:p>
          <a:p>
            <a:pPr algn="ctr"/>
            <a:r>
              <a:rPr lang="en-GB" sz="4000" kern="0" dirty="0">
                <a:solidFill>
                  <a:schemeClr val="bg1"/>
                </a:solidFill>
              </a:rPr>
              <a:t>No discount</a:t>
            </a:r>
          </a:p>
        </p:txBody>
      </p:sp>
      <p:sp>
        <p:nvSpPr>
          <p:cNvPr id="8" name="Title 1">
            <a:extLst>
              <a:ext uri="{FF2B5EF4-FFF2-40B4-BE49-F238E27FC236}">
                <a16:creationId xmlns:a16="http://schemas.microsoft.com/office/drawing/2014/main" id="{3C59FE47-1FAC-45C4-AB2A-F8912C1C29B9}"/>
              </a:ext>
            </a:extLst>
          </p:cNvPr>
          <p:cNvSpPr txBox="1">
            <a:spLocks/>
          </p:cNvSpPr>
          <p:nvPr/>
        </p:nvSpPr>
        <p:spPr>
          <a:xfrm>
            <a:off x="13462001"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P1</a:t>
            </a:r>
          </a:p>
          <a:p>
            <a:pPr algn="ctr"/>
            <a:r>
              <a:rPr lang="en-GB" sz="4000" kern="0" dirty="0">
                <a:solidFill>
                  <a:schemeClr val="bg1"/>
                </a:solidFill>
              </a:rPr>
              <a:t>10% discount</a:t>
            </a:r>
          </a:p>
        </p:txBody>
      </p:sp>
      <p:sp>
        <p:nvSpPr>
          <p:cNvPr id="9" name="Title 1">
            <a:extLst>
              <a:ext uri="{FF2B5EF4-FFF2-40B4-BE49-F238E27FC236}">
                <a16:creationId xmlns:a16="http://schemas.microsoft.com/office/drawing/2014/main" id="{DF89434A-5B0F-4ECE-B2C3-2CCCEDC83AC7}"/>
              </a:ext>
            </a:extLst>
          </p:cNvPr>
          <p:cNvSpPr txBox="1">
            <a:spLocks/>
          </p:cNvSpPr>
          <p:nvPr/>
        </p:nvSpPr>
        <p:spPr>
          <a:xfrm>
            <a:off x="3860797"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P2</a:t>
            </a:r>
          </a:p>
          <a:p>
            <a:pPr algn="ctr"/>
            <a:r>
              <a:rPr lang="en-GB" sz="4000" kern="0" dirty="0">
                <a:solidFill>
                  <a:schemeClr val="bg1"/>
                </a:solidFill>
              </a:rPr>
              <a:t>20% discount</a:t>
            </a:r>
          </a:p>
        </p:txBody>
      </p:sp>
      <p:sp>
        <p:nvSpPr>
          <p:cNvPr id="10" name="Title 1">
            <a:extLst>
              <a:ext uri="{FF2B5EF4-FFF2-40B4-BE49-F238E27FC236}">
                <a16:creationId xmlns:a16="http://schemas.microsoft.com/office/drawing/2014/main" id="{FA0FF5B2-BED8-4D2B-BD66-609FADF0A106}"/>
              </a:ext>
            </a:extLst>
          </p:cNvPr>
          <p:cNvSpPr txBox="1">
            <a:spLocks/>
          </p:cNvSpPr>
          <p:nvPr/>
        </p:nvSpPr>
        <p:spPr>
          <a:xfrm>
            <a:off x="13614399"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P3</a:t>
            </a:r>
          </a:p>
          <a:p>
            <a:pPr algn="ctr"/>
            <a:r>
              <a:rPr lang="en-GB" sz="4000" kern="0" dirty="0">
                <a:solidFill>
                  <a:schemeClr val="bg1"/>
                </a:solidFill>
              </a:rPr>
              <a:t>50% discount</a:t>
            </a:r>
          </a:p>
        </p:txBody>
      </p:sp>
    </p:spTree>
    <p:extLst>
      <p:ext uri="{BB962C8B-B14F-4D97-AF65-F5344CB8AC3E}">
        <p14:creationId xmlns:p14="http://schemas.microsoft.com/office/powerpoint/2010/main" val="9861012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7: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917220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8: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411838"/>
            <a:ext cx="16764000" cy="8226226"/>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UCB1-CUMSUM: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Change detection data structures to understand when the phases changes, using a cumulative sum approach.</a:t>
            </a:r>
          </a:p>
        </p:txBody>
      </p:sp>
    </p:spTree>
    <p:extLst>
      <p:ext uri="{BB962C8B-B14F-4D97-AF65-F5344CB8AC3E}">
        <p14:creationId xmlns:p14="http://schemas.microsoft.com/office/powerpoint/2010/main" val="15327918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2401457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0142877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8: Results (second experiment)</a:t>
            </a:r>
          </a:p>
        </p:txBody>
      </p:sp>
      <p:pic>
        <p:nvPicPr>
          <p:cNvPr id="5" name="Picture 4" descr="Chart, line chart&#10;&#10;Description automatically generated">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50" y="2254250"/>
            <a:ext cx="9067800" cy="6800850"/>
          </a:xfrm>
          <a:prstGeom prst="rect">
            <a:avLst/>
          </a:prstGeom>
        </p:spPr>
      </p:pic>
      <p:pic>
        <p:nvPicPr>
          <p:cNvPr id="7" name="Picture 6" descr="Chart&#10;&#10;Description automatically generated with low confidence">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9248171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8: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a:t>
            </a:r>
            <a:r>
              <a:rPr lang="en-GB" sz="5000" dirty="0">
                <a:latin typeface="Gill Sans MT" panose="020B0502020104020203" pitchFamily="34" charset="0"/>
                <a:ea typeface="Calibri" panose="020F0502020204030204" pitchFamily="34" charset="0"/>
                <a:cs typeface="Times New Roman" panose="02020603050405020304" pitchFamily="18" charset="0"/>
              </a:rPr>
              <a:t>5000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10731308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050712" y="2301875"/>
            <a:ext cx="6002676" cy="1524000"/>
          </a:xfrm>
        </p:spPr>
        <p:txBody>
          <a:bodyPr/>
          <a:lstStyle/>
          <a:p>
            <a:r>
              <a:rPr lang="en-GB" sz="10000" dirty="0"/>
              <a:t>Thank You!</a:t>
            </a:r>
          </a:p>
        </p:txBody>
      </p:sp>
      <p:pic>
        <p:nvPicPr>
          <p:cNvPr id="8194" name="Picture 2" descr="Comparing Multi-Armed Bandit Algorithms on Marketing Use Cases | by Elaine  Zhang | Towards Data Science">
            <a:extLst>
              <a:ext uri="{FF2B5EF4-FFF2-40B4-BE49-F238E27FC236}">
                <a16:creationId xmlns:a16="http://schemas.microsoft.com/office/drawing/2014/main" id="{74393600-7D7F-4EC5-BF0A-A70E3A06F2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94225" y="4130675"/>
            <a:ext cx="10915650" cy="574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165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F6781-ABCB-49F3-8959-3163C9F9261A}"/>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0EF6EB71-3C32-4FCE-98FE-597EBC0470B5}"/>
              </a:ext>
            </a:extLst>
          </p:cNvPr>
          <p:cNvPicPr>
            <a:picLocks noChangeAspect="1"/>
          </p:cNvPicPr>
          <p:nvPr/>
        </p:nvPicPr>
        <p:blipFill>
          <a:blip r:embed="rId2"/>
          <a:stretch>
            <a:fillRect/>
          </a:stretch>
        </p:blipFill>
        <p:spPr>
          <a:xfrm>
            <a:off x="1670050" y="1997075"/>
            <a:ext cx="7035833" cy="8458200"/>
          </a:xfrm>
          <a:prstGeom prst="rect">
            <a:avLst/>
          </a:prstGeom>
        </p:spPr>
      </p:pic>
      <p:pic>
        <p:nvPicPr>
          <p:cNvPr id="6" name="Picture 5">
            <a:extLst>
              <a:ext uri="{FF2B5EF4-FFF2-40B4-BE49-F238E27FC236}">
                <a16:creationId xmlns:a16="http://schemas.microsoft.com/office/drawing/2014/main" id="{D3A4748D-3949-4910-9143-AE07302801D8}"/>
              </a:ext>
            </a:extLst>
          </p:cNvPr>
          <p:cNvPicPr>
            <a:picLocks noChangeAspect="1"/>
          </p:cNvPicPr>
          <p:nvPr/>
        </p:nvPicPr>
        <p:blipFill rotWithShape="1">
          <a:blip r:embed="rId3"/>
          <a:srcRect t="28800" b="10400"/>
          <a:stretch/>
        </p:blipFill>
        <p:spPr>
          <a:xfrm>
            <a:off x="10737850" y="2628084"/>
            <a:ext cx="7168816" cy="1676400"/>
          </a:xfrm>
          <a:prstGeom prst="rect">
            <a:avLst/>
          </a:prstGeom>
        </p:spPr>
      </p:pic>
      <p:pic>
        <p:nvPicPr>
          <p:cNvPr id="8" name="Picture 7">
            <a:extLst>
              <a:ext uri="{FF2B5EF4-FFF2-40B4-BE49-F238E27FC236}">
                <a16:creationId xmlns:a16="http://schemas.microsoft.com/office/drawing/2014/main" id="{BC4448E4-1F15-4DE0-94D0-F4D057338778}"/>
              </a:ext>
            </a:extLst>
          </p:cNvPr>
          <p:cNvPicPr>
            <a:picLocks noChangeAspect="1"/>
          </p:cNvPicPr>
          <p:nvPr/>
        </p:nvPicPr>
        <p:blipFill rotWithShape="1">
          <a:blip r:embed="rId4"/>
          <a:srcRect t="29283" b="10160"/>
          <a:stretch/>
        </p:blipFill>
        <p:spPr>
          <a:xfrm>
            <a:off x="10737850" y="5387975"/>
            <a:ext cx="7168816" cy="1676400"/>
          </a:xfrm>
          <a:prstGeom prst="rect">
            <a:avLst/>
          </a:prstGeom>
        </p:spPr>
      </p:pic>
      <p:pic>
        <p:nvPicPr>
          <p:cNvPr id="10" name="Picture 9">
            <a:extLst>
              <a:ext uri="{FF2B5EF4-FFF2-40B4-BE49-F238E27FC236}">
                <a16:creationId xmlns:a16="http://schemas.microsoft.com/office/drawing/2014/main" id="{4E8D07F8-DB48-4FFB-B08E-69AA5D3886F0}"/>
              </a:ext>
            </a:extLst>
          </p:cNvPr>
          <p:cNvPicPr>
            <a:picLocks noChangeAspect="1"/>
          </p:cNvPicPr>
          <p:nvPr/>
        </p:nvPicPr>
        <p:blipFill rotWithShape="1">
          <a:blip r:embed="rId5"/>
          <a:srcRect t="26400" b="9600"/>
          <a:stretch/>
        </p:blipFill>
        <p:spPr>
          <a:xfrm>
            <a:off x="10738757" y="8147866"/>
            <a:ext cx="7168817" cy="1772815"/>
          </a:xfrm>
          <a:prstGeom prst="rect">
            <a:avLst/>
          </a:prstGeom>
        </p:spPr>
      </p:pic>
    </p:spTree>
    <p:extLst>
      <p:ext uri="{BB962C8B-B14F-4D97-AF65-F5344CB8AC3E}">
        <p14:creationId xmlns:p14="http://schemas.microsoft.com/office/powerpoint/2010/main" val="24521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9CEF4118-3D76-4406-B64C-DAF8317B18DB}"/>
              </a:ext>
            </a:extLst>
          </p:cNvPr>
          <p:cNvPicPr>
            <a:picLocks noChangeAspect="1"/>
          </p:cNvPicPr>
          <p:nvPr/>
        </p:nvPicPr>
        <p:blipFill>
          <a:blip r:embed="rId2"/>
          <a:stretch>
            <a:fillRect/>
          </a:stretch>
        </p:blipFill>
        <p:spPr>
          <a:xfrm>
            <a:off x="1322386" y="2530475"/>
            <a:ext cx="17459325" cy="6638925"/>
          </a:xfrm>
          <a:prstGeom prst="rect">
            <a:avLst/>
          </a:prstGeom>
        </p:spPr>
      </p:pic>
    </p:spTree>
    <p:extLst>
      <p:ext uri="{BB962C8B-B14F-4D97-AF65-F5344CB8AC3E}">
        <p14:creationId xmlns:p14="http://schemas.microsoft.com/office/powerpoint/2010/main" val="1965733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sp>
        <p:nvSpPr>
          <p:cNvPr id="3" name="Arrow: Right 2">
            <a:extLst>
              <a:ext uri="{FF2B5EF4-FFF2-40B4-BE49-F238E27FC236}">
                <a16:creationId xmlns:a16="http://schemas.microsoft.com/office/drawing/2014/main" id="{052BDD1A-5648-4925-84CA-A338D5E25465}"/>
              </a:ext>
            </a:extLst>
          </p:cNvPr>
          <p:cNvSpPr/>
          <p:nvPr/>
        </p:nvSpPr>
        <p:spPr>
          <a:xfrm>
            <a:off x="2127250" y="2644774"/>
            <a:ext cx="5029200" cy="2157046"/>
          </a:xfrm>
          <a:prstGeom prst="rightArrow">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Arrow: Right 4">
            <a:extLst>
              <a:ext uri="{FF2B5EF4-FFF2-40B4-BE49-F238E27FC236}">
                <a16:creationId xmlns:a16="http://schemas.microsoft.com/office/drawing/2014/main" id="{CADF1524-8BFE-4012-A689-497CEE61D9A0}"/>
              </a:ext>
            </a:extLst>
          </p:cNvPr>
          <p:cNvSpPr/>
          <p:nvPr/>
        </p:nvSpPr>
        <p:spPr>
          <a:xfrm>
            <a:off x="2127250" y="5292724"/>
            <a:ext cx="5029200" cy="2157046"/>
          </a:xfrm>
          <a:prstGeom prst="rightArrow">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Arrow: Right 5">
            <a:extLst>
              <a:ext uri="{FF2B5EF4-FFF2-40B4-BE49-F238E27FC236}">
                <a16:creationId xmlns:a16="http://schemas.microsoft.com/office/drawing/2014/main" id="{1E88B64F-026F-4E6C-AA4F-015FBF78A4D9}"/>
              </a:ext>
            </a:extLst>
          </p:cNvPr>
          <p:cNvSpPr/>
          <p:nvPr/>
        </p:nvSpPr>
        <p:spPr>
          <a:xfrm>
            <a:off x="2127250" y="7909378"/>
            <a:ext cx="5029200" cy="2157046"/>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DEE7BDCE-0BF2-4243-960F-2793FCAA0459}"/>
              </a:ext>
            </a:extLst>
          </p:cNvPr>
          <p:cNvSpPr txBox="1">
            <a:spLocks/>
          </p:cNvSpPr>
          <p:nvPr/>
        </p:nvSpPr>
        <p:spPr>
          <a:xfrm>
            <a:off x="8909050" y="3338577"/>
            <a:ext cx="8763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first item</a:t>
            </a:r>
          </a:p>
        </p:txBody>
      </p:sp>
      <p:sp>
        <p:nvSpPr>
          <p:cNvPr id="8" name="Title 1">
            <a:extLst>
              <a:ext uri="{FF2B5EF4-FFF2-40B4-BE49-F238E27FC236}">
                <a16:creationId xmlns:a16="http://schemas.microsoft.com/office/drawing/2014/main" id="{E9001139-AE9F-4550-8A5C-59D47014481F}"/>
              </a:ext>
            </a:extLst>
          </p:cNvPr>
          <p:cNvSpPr txBox="1">
            <a:spLocks/>
          </p:cNvSpPr>
          <p:nvPr/>
        </p:nvSpPr>
        <p:spPr>
          <a:xfrm>
            <a:off x="8909050" y="5986527"/>
            <a:ext cx="9593036"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second item</a:t>
            </a:r>
          </a:p>
        </p:txBody>
      </p:sp>
      <p:sp>
        <p:nvSpPr>
          <p:cNvPr id="9" name="Title 1">
            <a:extLst>
              <a:ext uri="{FF2B5EF4-FFF2-40B4-BE49-F238E27FC236}">
                <a16:creationId xmlns:a16="http://schemas.microsoft.com/office/drawing/2014/main" id="{A44E6090-15EF-4965-84B0-7034FE3A1632}"/>
              </a:ext>
            </a:extLst>
          </p:cNvPr>
          <p:cNvSpPr txBox="1">
            <a:spLocks/>
          </p:cNvSpPr>
          <p:nvPr/>
        </p:nvSpPr>
        <p:spPr>
          <a:xfrm>
            <a:off x="8909050" y="8634477"/>
            <a:ext cx="9432472"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Average number of daily customers</a:t>
            </a:r>
          </a:p>
        </p:txBody>
      </p:sp>
    </p:spTree>
    <p:extLst>
      <p:ext uri="{BB962C8B-B14F-4D97-AF65-F5344CB8AC3E}">
        <p14:creationId xmlns:p14="http://schemas.microsoft.com/office/powerpoint/2010/main" val="40276243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8111597" y="549275"/>
            <a:ext cx="3880906" cy="1081405"/>
          </a:xfrm>
        </p:spPr>
        <p:txBody>
          <a:bodyPr/>
          <a:lstStyle/>
          <a:p>
            <a:r>
              <a:rPr lang="en-GB" dirty="0"/>
              <a:t>Disclaimer</a:t>
            </a:r>
          </a:p>
        </p:txBody>
      </p:sp>
      <p:sp>
        <p:nvSpPr>
          <p:cNvPr id="10" name="Title 1">
            <a:extLst>
              <a:ext uri="{FF2B5EF4-FFF2-40B4-BE49-F238E27FC236}">
                <a16:creationId xmlns:a16="http://schemas.microsoft.com/office/drawing/2014/main" id="{95CFA613-80D2-4FAD-A616-485EB7FF5115}"/>
              </a:ext>
            </a:extLst>
          </p:cNvPr>
          <p:cNvSpPr txBox="1">
            <a:spLocks/>
          </p:cNvSpPr>
          <p:nvPr/>
        </p:nvSpPr>
        <p:spPr>
          <a:xfrm>
            <a:off x="1631950" y="2530475"/>
            <a:ext cx="16840200" cy="6924973"/>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marL="685800" indent="-685800" algn="just">
              <a:buFont typeface="Arial" panose="020B0604020202020204" pitchFamily="34" charset="0"/>
              <a:buChar char="•"/>
            </a:pPr>
            <a:r>
              <a:rPr lang="en-GB" sz="5000" kern="0" dirty="0">
                <a:solidFill>
                  <a:schemeClr val="tx1"/>
                </a:solidFill>
              </a:rPr>
              <a:t>Promos are received by </a:t>
            </a:r>
            <a:r>
              <a:rPr lang="en-GB" sz="5000" kern="0" dirty="0">
                <a:solidFill>
                  <a:schemeClr val="tx2">
                    <a:lumMod val="60000"/>
                    <a:lumOff val="40000"/>
                  </a:schemeClr>
                </a:solidFill>
              </a:rPr>
              <a:t>all the customers that purchase the first item</a:t>
            </a:r>
            <a:r>
              <a:rPr lang="en-GB" sz="5000" kern="0" dirty="0">
                <a:solidFill>
                  <a:schemeClr val="tx1"/>
                </a:solidFill>
              </a:rPr>
              <a:t>. Giving promo P0 means that the specific customer does not receive a discount.</a:t>
            </a:r>
          </a:p>
          <a:p>
            <a:pPr marL="685800" indent="-685800">
              <a:buFont typeface="Arial" panose="020B0604020202020204" pitchFamily="34" charset="0"/>
              <a:buChar char="•"/>
            </a:pPr>
            <a:endParaRPr lang="en-GB" sz="5000" kern="0" dirty="0">
              <a:solidFill>
                <a:schemeClr val="tx1"/>
              </a:solidFill>
            </a:endParaRPr>
          </a:p>
          <a:p>
            <a:pPr marL="685800" indent="-685800" algn="just">
              <a:buFont typeface="Arial" panose="020B0604020202020204" pitchFamily="34" charset="0"/>
              <a:buChar char="•"/>
            </a:pPr>
            <a:r>
              <a:rPr lang="en-GB" sz="5000" kern="0" dirty="0">
                <a:solidFill>
                  <a:schemeClr val="tx1"/>
                </a:solidFill>
              </a:rPr>
              <a:t>In the project steps we considered vectors of candidate prices (and margins) for both the items, and related vectors of conversion rates, starting from the form data. Therefore, the </a:t>
            </a:r>
            <a:r>
              <a:rPr lang="en-GB" sz="5000" kern="0" dirty="0">
                <a:solidFill>
                  <a:schemeClr val="tx2">
                    <a:lumMod val="60000"/>
                    <a:lumOff val="40000"/>
                  </a:schemeClr>
                </a:solidFill>
              </a:rPr>
              <a:t>optimal prices found in the project steps will not be necessarily the ones proposed in the form</a:t>
            </a:r>
            <a:r>
              <a:rPr lang="en-GB" sz="5000" kern="0" dirty="0">
                <a:solidFill>
                  <a:schemeClr val="tx1"/>
                </a:solidFill>
              </a:rPr>
              <a:t>.</a:t>
            </a:r>
          </a:p>
        </p:txBody>
      </p:sp>
    </p:spTree>
    <p:extLst>
      <p:ext uri="{BB962C8B-B14F-4D97-AF65-F5344CB8AC3E}">
        <p14:creationId xmlns:p14="http://schemas.microsoft.com/office/powerpoint/2010/main" val="672119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880886" y="549275"/>
            <a:ext cx="6342327" cy="1219200"/>
          </a:xfrm>
        </p:spPr>
        <p:txBody>
          <a:bodyPr/>
          <a:lstStyle/>
          <a:p>
            <a:r>
              <a:rPr lang="en-GB" dirty="0"/>
              <a:t>Step 1: Algorithm</a:t>
            </a:r>
          </a:p>
        </p:txBody>
      </p:sp>
      <p:pic>
        <p:nvPicPr>
          <p:cNvPr id="4" name="Picture 3">
            <a:extLst>
              <a:ext uri="{FF2B5EF4-FFF2-40B4-BE49-F238E27FC236}">
                <a16:creationId xmlns:a16="http://schemas.microsoft.com/office/drawing/2014/main" id="{F024F2D4-D8FC-4B6A-8F7E-1182206BA065}"/>
              </a:ext>
            </a:extLst>
          </p:cNvPr>
          <p:cNvPicPr>
            <a:picLocks noChangeAspect="1"/>
          </p:cNvPicPr>
          <p:nvPr/>
        </p:nvPicPr>
        <p:blipFill>
          <a:blip r:embed="rId2"/>
          <a:stretch>
            <a:fillRect/>
          </a:stretch>
        </p:blipFill>
        <p:spPr>
          <a:xfrm>
            <a:off x="2205454" y="3292475"/>
            <a:ext cx="15693189" cy="4953000"/>
          </a:xfrm>
          <a:prstGeom prst="rect">
            <a:avLst/>
          </a:prstGeom>
        </p:spPr>
      </p:pic>
    </p:spTree>
    <p:extLst>
      <p:ext uri="{BB962C8B-B14F-4D97-AF65-F5344CB8AC3E}">
        <p14:creationId xmlns:p14="http://schemas.microsoft.com/office/powerpoint/2010/main" val="36466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TotalTime>
  <Words>1825</Words>
  <Application>Microsoft Office PowerPoint</Application>
  <PresentationFormat>Custom</PresentationFormat>
  <Paragraphs>160</Paragraphs>
  <Slides>46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MS UI Gothic</vt:lpstr>
      <vt:lpstr>Arial</vt:lpstr>
      <vt:lpstr>Calibri</vt:lpstr>
      <vt:lpstr>Cambria Math</vt:lpstr>
      <vt:lpstr>Courier New</vt:lpstr>
      <vt:lpstr>Gill Sans MT</vt:lpstr>
      <vt:lpstr>Symbol</vt:lpstr>
      <vt:lpstr>Office Theme</vt:lpstr>
      <vt:lpstr>Data Intelligence Applications</vt:lpstr>
      <vt:lpstr>Scenario: Items</vt:lpstr>
      <vt:lpstr>Scenario: Customer classes</vt:lpstr>
      <vt:lpstr>Scenario: Promos</vt:lpstr>
      <vt:lpstr>Google Form</vt:lpstr>
      <vt:lpstr>Google Form</vt:lpstr>
      <vt:lpstr>Google Form</vt:lpstr>
      <vt:lpstr>Disclaimer</vt:lpstr>
      <vt:lpstr>Step 1: Algorithm</vt:lpstr>
      <vt:lpstr>Step 1: Linear Program</vt:lpstr>
      <vt:lpstr>Step 1: Results</vt:lpstr>
      <vt:lpstr>Step 2: General idea</vt:lpstr>
      <vt:lpstr>Step 2: Environment</vt:lpstr>
      <vt:lpstr>Step 3: Model</vt:lpstr>
      <vt:lpstr>Step 3: Model</vt:lpstr>
      <vt:lpstr>Step 3: Results (first experiment)</vt:lpstr>
      <vt:lpstr>Step 3: Results (first experiment)</vt:lpstr>
      <vt:lpstr>Step 3: Results (second experiment)</vt:lpstr>
      <vt:lpstr>Step 3: Results (second experiment)</vt:lpstr>
      <vt:lpstr>Step 4: Model</vt:lpstr>
      <vt:lpstr>Step 4: Model</vt:lpstr>
      <vt:lpstr>Step 4: Results (first experiment)</vt:lpstr>
      <vt:lpstr>Step 4: Results (first experiment)</vt:lpstr>
      <vt:lpstr>Step 4: Results (second experiment)</vt:lpstr>
      <vt:lpstr>Step 4: Results (second experiment)</vt:lpstr>
      <vt:lpstr>Step 5: Model</vt:lpstr>
      <vt:lpstr>Step 5: Results (first experiment)</vt:lpstr>
      <vt:lpstr>Step 5: Results (second experiment)</vt:lpstr>
      <vt:lpstr>Step 6: Model</vt:lpstr>
      <vt:lpstr>Step 6: Model</vt:lpstr>
      <vt:lpstr>Step 6: Results (first experiment)</vt:lpstr>
      <vt:lpstr>Step 6: Results (first experiment)</vt:lpstr>
      <vt:lpstr>Step 6: Results (second experiment)</vt:lpstr>
      <vt:lpstr>Step 6: Results (second experiment)</vt:lpstr>
      <vt:lpstr>Non-Stationary Conversion Rates</vt:lpstr>
      <vt:lpstr>Step 7: Model</vt:lpstr>
      <vt:lpstr>Step 7: Results (first experiment)</vt:lpstr>
      <vt:lpstr>Step 7: Results (first experiment)</vt:lpstr>
      <vt:lpstr>Step 7: Results (second experiment)</vt:lpstr>
      <vt:lpstr>Step 7: Results (second experiment)</vt:lpstr>
      <vt:lpstr>Step 8: Model</vt:lpstr>
      <vt:lpstr>Step 8: Results (first experiment)</vt:lpstr>
      <vt:lpstr>Step 8: Results (first experiment)</vt:lpstr>
      <vt:lpstr>Step 8: Results (second experiment)</vt:lpstr>
      <vt:lpstr>Step 8: Results (second experiment)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Intelligence Applications</dc:title>
  <cp:lastModifiedBy>Diego Savoia</cp:lastModifiedBy>
  <cp:revision>17</cp:revision>
  <dcterms:created xsi:type="dcterms:W3CDTF">2021-06-14T19:13:54Z</dcterms:created>
  <dcterms:modified xsi:type="dcterms:W3CDTF">2021-06-23T13:45:19Z</dcterms:modified>
</cp:coreProperties>
</file>